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p15:clr>
            <a:srgbClr val="A4A3A4"/>
          </p15:clr>
        </p15:guide>
        <p15:guide id="2" pos="144">
          <p15:clr>
            <a:srgbClr val="A4A3A4"/>
          </p15:clr>
        </p15:guide>
        <p15:guide id="3" orient="horz" pos="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676" y="56"/>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7"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4"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6"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8"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54"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3"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7"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41"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42"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 name="Google Shape;7;p1" descr="A close up of a sign&#10;&#10;Description automatically generated"/>
          <p:cNvPicPr preferRelativeResize="0"/>
          <p:nvPr/>
        </p:nvPicPr>
        <p:blipFill rotWithShape="1">
          <a:blip r:embed="rId13">
            <a:alphaModFix/>
          </a:blip>
          <a:srcRect/>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Next Gen Employability Program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63" name="Google Shape;63;p13" descr="A white circle in the sky&#10;&#10;Description automatically generated"/>
          <p:cNvPicPr preferRelativeResize="0"/>
          <p:nvPr/>
        </p:nvPicPr>
        <p:blipFill rotWithShape="1">
          <a:blip r:embed="rId3">
            <a:alphaModFix amt="5000"/>
          </a:blip>
          <a:srcRect t="5928" r="745" b="10205"/>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a:ea typeface="Arial"/>
                <a:cs typeface="Arial"/>
                <a:sym typeface="Arial"/>
              </a:rPr>
              <a:t>NEXT GEN EMPLOYABILITY PROGRAM</a:t>
            </a:r>
            <a:endParaRPr dirty="0"/>
          </a:p>
        </p:txBody>
      </p:sp>
      <p:sp>
        <p:nvSpPr>
          <p:cNvPr id="68" name="Google Shape;68;p13"/>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a:ea typeface="Arial"/>
                <a:cs typeface="Arial"/>
                <a:sym typeface="Arial"/>
              </a:rPr>
              <a:t>Creating a future-ready workforce</a:t>
            </a:r>
            <a:endParaRPr/>
          </a:p>
        </p:txBody>
      </p:sp>
      <p:sp>
        <p:nvSpPr>
          <p:cNvPr id="69"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Team Members</a:t>
            </a:r>
            <a:endParaRPr/>
          </a:p>
        </p:txBody>
      </p:sp>
      <p:sp>
        <p:nvSpPr>
          <p:cNvPr id="70" name="Google Shape;70;p13"/>
          <p:cNvSpPr txBox="1"/>
          <p:nvPr/>
        </p:nvSpPr>
        <p:spPr>
          <a:xfrm>
            <a:off x="1095094" y="3956068"/>
            <a:ext cx="2364995" cy="4564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dirty="0">
                <a:solidFill>
                  <a:schemeClr val="dk1"/>
                </a:solidFill>
                <a:latin typeface="Arial"/>
                <a:ea typeface="Arial"/>
                <a:cs typeface="Arial"/>
                <a:sym typeface="Arial"/>
              </a:rPr>
              <a:t>Student Name : </a:t>
            </a:r>
            <a:r>
              <a:rPr lang="en-US" sz="1100" dirty="0" err="1" smtClean="0">
                <a:solidFill>
                  <a:schemeClr val="dk1"/>
                </a:solidFill>
              </a:rPr>
              <a:t>Dinisha</a:t>
            </a:r>
            <a:r>
              <a:rPr lang="en-US" sz="1100" dirty="0" smtClean="0">
                <a:solidFill>
                  <a:schemeClr val="dk1"/>
                </a:solidFill>
              </a:rPr>
              <a:t> </a:t>
            </a:r>
            <a:r>
              <a:rPr lang="en-US" sz="1100" dirty="0" err="1" smtClean="0">
                <a:solidFill>
                  <a:schemeClr val="dk1"/>
                </a:solidFill>
              </a:rPr>
              <a:t>Shyrine.G</a:t>
            </a:r>
            <a:endParaRPr dirty="0"/>
          </a:p>
          <a:p>
            <a:pPr marL="0" marR="0" lvl="0" indent="0" algn="l" rtl="0">
              <a:lnSpc>
                <a:spcPct val="100000"/>
              </a:lnSpc>
              <a:spcBef>
                <a:spcPts val="200"/>
              </a:spcBef>
              <a:spcAft>
                <a:spcPts val="0"/>
              </a:spcAft>
              <a:buNone/>
            </a:pPr>
            <a:r>
              <a:rPr lang="en-US" sz="1100" b="0" i="0" u="none" strike="noStrike" cap="none" dirty="0">
                <a:solidFill>
                  <a:schemeClr val="dk1"/>
                </a:solidFill>
                <a:latin typeface="Arial"/>
                <a:ea typeface="Arial"/>
                <a:cs typeface="Arial"/>
                <a:sym typeface="Arial"/>
              </a:rPr>
              <a:t>Student ID : </a:t>
            </a:r>
            <a:r>
              <a:rPr lang="en-US" sz="1100" dirty="0" smtClean="0">
                <a:solidFill>
                  <a:schemeClr val="dk1"/>
                </a:solidFill>
              </a:rPr>
              <a:t>au960221104301</a:t>
            </a:r>
            <a:endParaRPr dirty="0"/>
          </a:p>
        </p:txBody>
      </p:sp>
      <p:cxnSp>
        <p:nvCxnSpPr>
          <p:cNvPr id="71" name="Google Shape;71;p13"/>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College Name</a:t>
            </a:r>
            <a:endParaRPr/>
          </a:p>
        </p:txBody>
      </p:sp>
      <p:cxnSp>
        <p:nvCxnSpPr>
          <p:cNvPr id="73" name="Google Shape;73;p13"/>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a:ea typeface="Arial"/>
              <a:cs typeface="Arial"/>
              <a:sym typeface="Arial"/>
            </a:endParaRPr>
          </a:p>
        </p:txBody>
      </p:sp>
      <p:pic>
        <p:nvPicPr>
          <p:cNvPr id="75" name="Google Shape;75;p13"/>
          <p:cNvPicPr preferRelativeResize="0"/>
          <p:nvPr/>
        </p:nvPicPr>
        <p:blipFill rotWithShape="1">
          <a:blip r:embed="rId4">
            <a:alphaModFix/>
          </a:blip>
          <a:srcRect/>
          <a:stretch/>
        </p:blipFill>
        <p:spPr>
          <a:xfrm>
            <a:off x="1834750" y="1249149"/>
            <a:ext cx="1146742" cy="666202"/>
          </a:xfrm>
          <a:prstGeom prst="rect">
            <a:avLst/>
          </a:prstGeom>
          <a:noFill/>
          <a:ln>
            <a:noFill/>
          </a:ln>
        </p:spPr>
      </p:pic>
      <p:pic>
        <p:nvPicPr>
          <p:cNvPr id="76" name="Google Shape;76;p13" descr="A logo with people and map&#10;&#10;Description automatically generated"/>
          <p:cNvPicPr preferRelativeResize="0"/>
          <p:nvPr/>
        </p:nvPicPr>
        <p:blipFill rotWithShape="1">
          <a:blip r:embed="rId5">
            <a:alphaModFix/>
          </a:blip>
          <a:srcRect/>
          <a:stretch/>
        </p:blipFill>
        <p:spPr>
          <a:xfrm>
            <a:off x="6461189" y="1211666"/>
            <a:ext cx="668564" cy="666202"/>
          </a:xfrm>
          <a:prstGeom prst="rect">
            <a:avLst/>
          </a:prstGeom>
          <a:noFill/>
          <a:ln>
            <a:noFill/>
          </a:ln>
        </p:spPr>
      </p:pic>
      <p:pic>
        <p:nvPicPr>
          <p:cNvPr id="77" name="Google Shape;77;p13" descr="A close up of a logo&#10;&#10;Description automatically generated"/>
          <p:cNvPicPr preferRelativeResize="0"/>
          <p:nvPr/>
        </p:nvPicPr>
        <p:blipFill rotWithShape="1">
          <a:blip r:embed="rId6">
            <a:alphaModFix/>
          </a:blip>
          <a:src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152" name="Google Shape;152;p2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53"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C08F3E02-8FB7-B847-793C-F79F7C935240}"/>
              </a:ext>
            </a:extLst>
          </p:cNvPr>
          <p:cNvSpPr txBox="1"/>
          <p:nvPr/>
        </p:nvSpPr>
        <p:spPr>
          <a:xfrm>
            <a:off x="706243" y="1315844"/>
            <a:ext cx="7649737" cy="2246769"/>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endParaRPr/>
          </a:p>
        </p:txBody>
      </p:sp>
      <p:sp>
        <p:nvSpPr>
          <p:cNvPr id="159"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3" name="Picture 2">
            <a:extLst>
              <a:ext uri="{FF2B5EF4-FFF2-40B4-BE49-F238E27FC236}">
                <a16:creationId xmlns:a16="http://schemas.microsoft.com/office/drawing/2014/main" id="{48E956C2-589B-3CA5-DA27-786F108186D4}"/>
              </a:ext>
            </a:extLst>
          </p:cNvPr>
          <p:cNvPicPr>
            <a:picLocks noChangeAspect="1"/>
          </p:cNvPicPr>
          <p:nvPr/>
        </p:nvPicPr>
        <p:blipFill>
          <a:blip r:embed="rId3"/>
          <a:stretch>
            <a:fillRect/>
          </a:stretch>
        </p:blipFill>
        <p:spPr>
          <a:xfrm>
            <a:off x="1040780" y="1166980"/>
            <a:ext cx="6839415" cy="3624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endParaRPr/>
          </a:p>
        </p:txBody>
      </p:sp>
      <p:pic>
        <p:nvPicPr>
          <p:cNvPr id="3" name="Picture 2">
            <a:extLst>
              <a:ext uri="{FF2B5EF4-FFF2-40B4-BE49-F238E27FC236}">
                <a16:creationId xmlns:a16="http://schemas.microsoft.com/office/drawing/2014/main" id="{BEB64976-DDFE-93E8-FC3E-9BC283F3F65B}"/>
              </a:ext>
            </a:extLst>
          </p:cNvPr>
          <p:cNvPicPr>
            <a:picLocks noChangeAspect="1"/>
          </p:cNvPicPr>
          <p:nvPr/>
        </p:nvPicPr>
        <p:blipFill>
          <a:blip r:embed="rId3"/>
          <a:stretch>
            <a:fillRect/>
          </a:stretch>
        </p:blipFill>
        <p:spPr>
          <a:xfrm>
            <a:off x="984799" y="1158351"/>
            <a:ext cx="7173951" cy="37944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endParaRPr/>
          </a:p>
        </p:txBody>
      </p:sp>
      <p:pic>
        <p:nvPicPr>
          <p:cNvPr id="3" name="Picture 2">
            <a:extLst>
              <a:ext uri="{FF2B5EF4-FFF2-40B4-BE49-F238E27FC236}">
                <a16:creationId xmlns:a16="http://schemas.microsoft.com/office/drawing/2014/main" id="{8088B3DF-4023-AAD8-7BA9-EACC981DB373}"/>
              </a:ext>
            </a:extLst>
          </p:cNvPr>
          <p:cNvPicPr>
            <a:picLocks noChangeAspect="1"/>
          </p:cNvPicPr>
          <p:nvPr/>
        </p:nvPicPr>
        <p:blipFill>
          <a:blip r:embed="rId3"/>
          <a:stretch>
            <a:fillRect/>
          </a:stretch>
        </p:blipFill>
        <p:spPr>
          <a:xfrm>
            <a:off x="992233" y="1132395"/>
            <a:ext cx="7159083" cy="37567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dirty="0"/>
              <a:t>Cars-Page</a:t>
            </a:r>
            <a:endParaRPr dirty="0"/>
          </a:p>
        </p:txBody>
      </p:sp>
      <p:pic>
        <p:nvPicPr>
          <p:cNvPr id="3" name="Picture 2">
            <a:extLst>
              <a:ext uri="{FF2B5EF4-FFF2-40B4-BE49-F238E27FC236}">
                <a16:creationId xmlns:a16="http://schemas.microsoft.com/office/drawing/2014/main" id="{9888180B-75E3-E45C-AA79-3E2636999D2F}"/>
              </a:ext>
            </a:extLst>
          </p:cNvPr>
          <p:cNvPicPr>
            <a:picLocks noChangeAspect="1"/>
          </p:cNvPicPr>
          <p:nvPr/>
        </p:nvPicPr>
        <p:blipFill>
          <a:blip r:embed="rId3"/>
          <a:stretch>
            <a:fillRect/>
          </a:stretch>
        </p:blipFill>
        <p:spPr>
          <a:xfrm>
            <a:off x="1044272" y="1124622"/>
            <a:ext cx="7055005" cy="37315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endParaRPr/>
          </a:p>
        </p:txBody>
      </p:sp>
      <p:pic>
        <p:nvPicPr>
          <p:cNvPr id="3" name="Picture 2">
            <a:extLst>
              <a:ext uri="{FF2B5EF4-FFF2-40B4-BE49-F238E27FC236}">
                <a16:creationId xmlns:a16="http://schemas.microsoft.com/office/drawing/2014/main" id="{369CE046-7CC0-A007-EFBD-447837AC842A}"/>
              </a:ext>
            </a:extLst>
          </p:cNvPr>
          <p:cNvPicPr>
            <a:picLocks noChangeAspect="1"/>
          </p:cNvPicPr>
          <p:nvPr/>
        </p:nvPicPr>
        <p:blipFill>
          <a:blip r:embed="rId3"/>
          <a:stretch>
            <a:fillRect/>
          </a:stretch>
        </p:blipFill>
        <p:spPr>
          <a:xfrm>
            <a:off x="1237560" y="1267649"/>
            <a:ext cx="6668429" cy="35254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a:ea typeface="Arial"/>
                <a:cs typeface="Arial"/>
                <a:sym typeface="Arial"/>
              </a:rPr>
              <a:t>Future Enhancements</a:t>
            </a:r>
            <a:r>
              <a:rPr lang="en-US" sz="1600" b="1" dirty="0">
                <a:solidFill>
                  <a:srgbClr val="374151"/>
                </a:solidFill>
                <a:latin typeface="Arial"/>
                <a:ea typeface="Arial"/>
                <a:cs typeface="Arial"/>
                <a:sym typeface="Arial"/>
              </a:rPr>
              <a:t>:</a:t>
            </a:r>
            <a:r>
              <a:rPr lang="en-US" sz="1600" b="1" dirty="0">
                <a:solidFill>
                  <a:srgbClr val="374151"/>
                </a:solidFill>
              </a:rPr>
              <a:t/>
            </a:r>
            <a:br>
              <a:rPr lang="en-US" sz="1600" b="1" dirty="0">
                <a:solidFill>
                  <a:srgbClr val="374151"/>
                </a:solidFill>
              </a:rPr>
            </a:br>
            <a:r>
              <a:rPr lang="en-US" b="0" i="0" dirty="0">
                <a:solidFill>
                  <a:srgbClr val="374151"/>
                </a:solidFill>
                <a:latin typeface="Arial"/>
                <a:ea typeface="Arial"/>
                <a:cs typeface="Arial"/>
                <a:sym typeface="Arial"/>
              </a:rPr>
              <a:t/>
            </a:r>
            <a:br>
              <a:rPr lang="en-US" b="0" i="0" dirty="0">
                <a:solidFill>
                  <a:srgbClr val="374151"/>
                </a:solidFill>
                <a:latin typeface="Arial"/>
                <a:ea typeface="Arial"/>
                <a:cs typeface="Arial"/>
                <a:sym typeface="Arial"/>
              </a:rPr>
            </a:br>
            <a:endParaRPr dirty="0"/>
          </a:p>
        </p:txBody>
      </p:sp>
      <p:sp>
        <p:nvSpPr>
          <p:cNvPr id="9" name="TextBox 8">
            <a:extLst>
              <a:ext uri="{FF2B5EF4-FFF2-40B4-BE49-F238E27FC236}">
                <a16:creationId xmlns:a16="http://schemas.microsoft.com/office/drawing/2014/main" id="{637E49A4-099C-09B3-F985-D9166390E26D}"/>
              </a:ext>
            </a:extLst>
          </p:cNvPr>
          <p:cNvSpPr txBox="1"/>
          <p:nvPr/>
        </p:nvSpPr>
        <p:spPr>
          <a:xfrm>
            <a:off x="215053" y="1524000"/>
            <a:ext cx="8743093" cy="3323987"/>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Söhne"/>
              </a:rPr>
              <a:t>Mobile App Development</a:t>
            </a:r>
            <a:r>
              <a:rPr lang="en-US" b="0" i="0" dirty="0">
                <a:solidFill>
                  <a:srgbClr val="0D0D0D"/>
                </a:solidFill>
                <a:effectLst/>
                <a:highlight>
                  <a:srgbClr val="FFFFFF"/>
                </a:highlight>
                <a:latin typeface="Söhne"/>
              </a:rPr>
              <a:t>: Expand the platform by developing dedicated mobile applications for both Android and iOS devices, offering users the convenience of renting cars on the go.</a:t>
            </a:r>
          </a:p>
          <a:p>
            <a:pPr algn="l">
              <a:buFont typeface="+mj-lt"/>
              <a:buAutoNum type="arabicPeriod"/>
            </a:pPr>
            <a:r>
              <a:rPr lang="en-US" b="1" i="0" dirty="0">
                <a:solidFill>
                  <a:srgbClr val="0D0D0D"/>
                </a:solidFill>
                <a:effectLst/>
                <a:highlight>
                  <a:srgbClr val="FFFFFF"/>
                </a:highlight>
                <a:latin typeface="Söhne"/>
              </a:rPr>
              <a:t>Integration of AI and ML</a:t>
            </a:r>
            <a:r>
              <a:rPr lang="en-US" b="0" i="0" dirty="0">
                <a:solidFill>
                  <a:srgbClr val="0D0D0D"/>
                </a:solidFill>
                <a:effectLst/>
                <a:highlight>
                  <a:srgbClr val="FFFFFF"/>
                </a:highlight>
                <a:latin typeface="Söhne"/>
              </a:rPr>
              <a:t>: Implement artificial intelligence and machine learning algorithms to analyze user preferences and behavior, providing personalized recommendations for car selections and improving the overall user experience.</a:t>
            </a:r>
          </a:p>
          <a:p>
            <a:pPr algn="l">
              <a:buFont typeface="+mj-lt"/>
              <a:buAutoNum type="arabicPeriod"/>
            </a:pPr>
            <a:r>
              <a:rPr lang="en-US" b="1" i="0" dirty="0">
                <a:solidFill>
                  <a:srgbClr val="0D0D0D"/>
                </a:solidFill>
                <a:effectLst/>
                <a:highlight>
                  <a:srgbClr val="FFFFFF"/>
                </a:highlight>
                <a:latin typeface="Söhne"/>
              </a:rPr>
              <a:t>Enhanced Fleet Management</a:t>
            </a:r>
            <a:r>
              <a:rPr lang="en-US" b="0" i="0" dirty="0">
                <a:solidFill>
                  <a:srgbClr val="0D0D0D"/>
                </a:solidFill>
                <a:effectLst/>
                <a:highlight>
                  <a:srgbClr val="FFFFFF"/>
                </a:highlight>
                <a:latin typeface="Söhne"/>
              </a:rPr>
              <a:t>: Introduce advanced fleet management features for administrators, including predictive maintenance scheduling, real-time tracking of vehicle locations, and optimization of car allocation based on demand patterns.</a:t>
            </a:r>
          </a:p>
          <a:p>
            <a:pPr algn="l">
              <a:buFont typeface="+mj-lt"/>
              <a:buAutoNum type="arabicPeriod"/>
            </a:pPr>
            <a:r>
              <a:rPr lang="en-US" b="1" i="0" dirty="0">
                <a:solidFill>
                  <a:srgbClr val="0D0D0D"/>
                </a:solidFill>
                <a:effectLst/>
                <a:highlight>
                  <a:srgbClr val="FFFFFF"/>
                </a:highlight>
                <a:latin typeface="Söhne"/>
              </a:rPr>
              <a:t>Incorporation of IoT</a:t>
            </a:r>
            <a:r>
              <a:rPr lang="en-US" b="0" i="0" dirty="0">
                <a:solidFill>
                  <a:srgbClr val="0D0D0D"/>
                </a:solidFill>
                <a:effectLst/>
                <a:highlight>
                  <a:srgbClr val="FFFFFF"/>
                </a:highlight>
                <a:latin typeface="Söhne"/>
              </a:rPr>
              <a:t>: Utilize Internet of Things (IoT) technology to equip rental cars with sensors for monitoring various parameters such as fuel levels, engine health, and vehicle diagnostics, enabling proactive maintenance and optimizing operational efficiency.</a:t>
            </a:r>
          </a:p>
          <a:p>
            <a:pPr algn="l">
              <a:buFont typeface="+mj-lt"/>
              <a:buAutoNum type="arabicPeriod"/>
            </a:pPr>
            <a:r>
              <a:rPr lang="en-US" b="1" i="0" dirty="0">
                <a:solidFill>
                  <a:srgbClr val="0D0D0D"/>
                </a:solidFill>
                <a:effectLst/>
                <a:highlight>
                  <a:srgbClr val="FFFFFF"/>
                </a:highlight>
                <a:latin typeface="Söhne"/>
              </a:rPr>
              <a:t>Expansion of Services</a:t>
            </a:r>
            <a:r>
              <a:rPr lang="en-US" b="0" i="0" dirty="0">
                <a:solidFill>
                  <a:srgbClr val="0D0D0D"/>
                </a:solidFill>
                <a:effectLst/>
                <a:highlight>
                  <a:srgbClr val="FFFFFF"/>
                </a:highlight>
                <a:latin typeface="Söhne"/>
              </a:rPr>
              <a:t>: Diversify the services offered beyond traditional car rentals, such as incorporating options for car-sharing, ride-hailing partnerships, or integrating electric and hybrid vehicles into the fleet to cater to eco-conscious customers.</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Conclusion</a:t>
            </a:r>
            <a:endParaRPr sz="1600" b="0" i="0" u="none" strike="noStrike" cap="none">
              <a:solidFill>
                <a:srgbClr val="000000"/>
              </a:solidFill>
              <a:latin typeface="Arial"/>
              <a:ea typeface="Arial"/>
              <a:cs typeface="Arial"/>
              <a:sym typeface="Arial"/>
            </a:endParaRPr>
          </a:p>
        </p:txBody>
      </p:sp>
      <p:cxnSp>
        <p:nvCxnSpPr>
          <p:cNvPr id="190" name="Google Shape;190;p2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91"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714E1174-2CF0-027B-CE70-F650932203D1}"/>
              </a:ext>
            </a:extLst>
          </p:cNvPr>
          <p:cNvSpPr txBox="1"/>
          <p:nvPr/>
        </p:nvSpPr>
        <p:spPr>
          <a:xfrm>
            <a:off x="319668" y="1412488"/>
            <a:ext cx="8489795" cy="181588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4" descr="A blue and white rectangle with a white border&#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None/>
            </a:pPr>
            <a:r>
              <a:rPr lang="en-US" sz="2000" b="1" i="0" u="none" strike="noStrike" cap="none">
                <a:solidFill>
                  <a:srgbClr val="213164"/>
                </a:solidFill>
                <a:latin typeface="Arial"/>
                <a:ea typeface="Arial"/>
                <a:cs typeface="Arial"/>
                <a:sym typeface="Arial"/>
              </a:rPr>
              <a:t>CAPSTONE PROJECT SHOWCASE</a:t>
            </a:r>
            <a:endParaRPr/>
          </a:p>
        </p:txBody>
      </p:sp>
      <p:sp>
        <p:nvSpPr>
          <p:cNvPr id="84"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4"/>
          <p:cNvSpPr txBox="1"/>
          <p:nvPr/>
        </p:nvSpPr>
        <p:spPr>
          <a:xfrm>
            <a:off x="2129473" y="3183633"/>
            <a:ext cx="4881245"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dk1"/>
                </a:solidFill>
                <a:latin typeface="Arial"/>
                <a:ea typeface="Arial"/>
                <a:cs typeface="Arial"/>
                <a:sym typeface="Arial"/>
              </a:rPr>
              <a:t>Car Rentals Application with Django Framework </a:t>
            </a:r>
            <a:endParaRPr sz="1600" b="1" i="0" u="none" strike="noStrike" cap="none">
              <a:solidFill>
                <a:schemeClr val="dk1"/>
              </a:solidFill>
              <a:latin typeface="Arial"/>
              <a:ea typeface="Arial"/>
              <a:cs typeface="Arial"/>
              <a:sym typeface="Arial"/>
            </a:endParaRPr>
          </a:p>
        </p:txBody>
      </p:sp>
      <p:sp>
        <p:nvSpPr>
          <p:cNvPr id="86" name="Google Shape;86;p14"/>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87" name="Google Shape;87;p14"/>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Abstract</a:t>
            </a:r>
            <a:endParaRPr sz="1600" b="0" i="0" u="none" strike="noStrike" cap="none">
              <a:solidFill>
                <a:srgbClr val="000000"/>
              </a:solidFill>
              <a:latin typeface="Arial"/>
              <a:ea typeface="Arial"/>
              <a:cs typeface="Arial"/>
              <a:sym typeface="Arial"/>
            </a:endParaRPr>
          </a:p>
        </p:txBody>
      </p:sp>
      <p:cxnSp>
        <p:nvCxnSpPr>
          <p:cNvPr id="93" name="Google Shape;93;p15"/>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95"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Problem Statement</a:t>
            </a:r>
            <a:endParaRPr sz="1600" b="0" i="0" u="none" strike="noStrike" cap="none">
              <a:solidFill>
                <a:srgbClr val="000000"/>
              </a:solidFill>
              <a:latin typeface="Arial"/>
              <a:ea typeface="Arial"/>
              <a:cs typeface="Arial"/>
              <a:sym typeface="Arial"/>
            </a:endParaRPr>
          </a:p>
        </p:txBody>
      </p:sp>
      <p:cxnSp>
        <p:nvCxnSpPr>
          <p:cNvPr id="101" name="Google Shape;101;p1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2"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03"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Project Overview</a:t>
            </a:r>
            <a:endParaRPr sz="1600" b="0" i="0" u="none" strike="noStrike" cap="none">
              <a:solidFill>
                <a:srgbClr val="000000"/>
              </a:solidFill>
              <a:latin typeface="Arial"/>
              <a:ea typeface="Arial"/>
              <a:cs typeface="Arial"/>
              <a:sym typeface="Arial"/>
            </a:endParaRPr>
          </a:p>
        </p:txBody>
      </p:sp>
      <p:cxnSp>
        <p:nvCxnSpPr>
          <p:cNvPr id="109" name="Google Shape;109;p1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0"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11"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Here is the overview for the project:</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sz="1200" dirty="0">
              <a:solidFill>
                <a:srgbClr val="0D0D0D"/>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Proposed Solution</a:t>
            </a:r>
            <a:endParaRPr sz="1600" b="0" i="0" u="none" strike="noStrike" cap="none">
              <a:solidFill>
                <a:srgbClr val="000000"/>
              </a:solidFill>
              <a:latin typeface="Arial"/>
              <a:ea typeface="Arial"/>
              <a:cs typeface="Arial"/>
              <a:sym typeface="Arial"/>
            </a:endParaRPr>
          </a:p>
        </p:txBody>
      </p:sp>
      <p:sp>
        <p:nvSpPr>
          <p:cNvPr id="117"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a:ea typeface="Times New Roman"/>
                <a:cs typeface="Times New Roman"/>
                <a:sym typeface="Times New Roman"/>
              </a:rPr>
              <a:t>.</a:t>
            </a:r>
            <a:endParaRPr/>
          </a:p>
        </p:txBody>
      </p:sp>
      <p:cxnSp>
        <p:nvCxnSpPr>
          <p:cNvPr id="118" name="Google Shape;118;p1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9"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p>
        </p:txBody>
      </p:sp>
      <p:sp>
        <p:nvSpPr>
          <p:cNvPr id="2" name="TextBox 1">
            <a:extLst>
              <a:ext uri="{FF2B5EF4-FFF2-40B4-BE49-F238E27FC236}">
                <a16:creationId xmlns:a16="http://schemas.microsoft.com/office/drawing/2014/main" id="{4E8B2321-4A30-4E03-0748-7C9DA08DB51F}"/>
              </a:ext>
            </a:extLst>
          </p:cNvPr>
          <p:cNvSpPr txBox="1"/>
          <p:nvPr/>
        </p:nvSpPr>
        <p:spPr>
          <a:xfrm>
            <a:off x="245327" y="1345580"/>
            <a:ext cx="8482361" cy="289310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25" name="Google Shape;125;p1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26"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3AA52A7D-6382-D718-DD84-EDECD01CFB46}"/>
              </a:ext>
            </a:extLst>
          </p:cNvPr>
          <p:cNvSpPr txBox="1"/>
          <p:nvPr/>
        </p:nvSpPr>
        <p:spPr>
          <a:xfrm>
            <a:off x="364273" y="1018478"/>
            <a:ext cx="8400586" cy="353943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32" name="Google Shape;132;p2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33"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A43A2D00-B3EE-379E-AF54-B6E8165B909F}"/>
              </a:ext>
            </a:extLst>
          </p:cNvPr>
          <p:cNvSpPr txBox="1"/>
          <p:nvPr/>
        </p:nvSpPr>
        <p:spPr>
          <a:xfrm>
            <a:off x="579863" y="1182029"/>
            <a:ext cx="7597698" cy="2031325"/>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39"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endParaRPr/>
          </a:p>
        </p:txBody>
      </p:sp>
      <p:pic>
        <p:nvPicPr>
          <p:cNvPr id="141" name="Google Shape;141;p21"/>
          <p:cNvPicPr preferRelativeResize="0"/>
          <p:nvPr/>
        </p:nvPicPr>
        <p:blipFill rotWithShape="1">
          <a:blip r:embed="rId3">
            <a:alphaModFix/>
          </a:blip>
          <a:srcRect/>
          <a:stretch/>
        </p:blipFill>
        <p:spPr>
          <a:xfrm>
            <a:off x="1021171" y="1723257"/>
            <a:ext cx="2956469" cy="2573047"/>
          </a:xfrm>
          <a:prstGeom prst="rect">
            <a:avLst/>
          </a:prstGeom>
          <a:noFill/>
          <a:ln>
            <a:noFill/>
          </a:ln>
        </p:spPr>
      </p:pic>
      <p:pic>
        <p:nvPicPr>
          <p:cNvPr id="142" name="Google Shape;142;p21"/>
          <p:cNvPicPr preferRelativeResize="0"/>
          <p:nvPr/>
        </p:nvPicPr>
        <p:blipFill rotWithShape="1">
          <a:blip r:embed="rId4">
            <a:alphaModFix/>
          </a:blip>
          <a:srcRect/>
          <a:stretch/>
        </p:blipFill>
        <p:spPr>
          <a:xfrm>
            <a:off x="4564380" y="1712692"/>
            <a:ext cx="4165599" cy="2090952"/>
          </a:xfrm>
          <a:prstGeom prst="rect">
            <a:avLst/>
          </a:prstGeom>
          <a:noFill/>
          <a:ln>
            <a:noFill/>
          </a:ln>
        </p:spPr>
      </p:pic>
      <p:sp>
        <p:nvSpPr>
          <p:cNvPr id="143"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Front-end</a:t>
            </a:r>
            <a:endParaRPr/>
          </a:p>
        </p:txBody>
      </p:sp>
      <p:sp>
        <p:nvSpPr>
          <p:cNvPr id="144"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Back-end</a:t>
            </a:r>
            <a:endParaRPr/>
          </a:p>
        </p:txBody>
      </p:sp>
      <p:cxnSp>
        <p:nvCxnSpPr>
          <p:cNvPr id="145" name="Google Shape;145;p21"/>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6"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1299</Words>
  <Application>Microsoft Office PowerPoint</Application>
  <PresentationFormat>On-screen Show (16:9)</PresentationFormat>
  <Paragraphs>85</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Times New Roman</vt:lpstr>
      <vt:lpstr>Söhne</vt:lpstr>
      <vt:lpstr>Roboto</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Cars-Page</vt:lpstr>
      <vt:lpstr>Blog-Page</vt:lpstr>
      <vt:lpstr>Future Enhancements: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3</cp:revision>
  <dcterms:modified xsi:type="dcterms:W3CDTF">2024-04-10T12:50:09Z</dcterms:modified>
</cp:coreProperties>
</file>